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73" r:id="rId2"/>
    <p:sldId id="377" r:id="rId3"/>
    <p:sldId id="385" r:id="rId4"/>
    <p:sldId id="289" r:id="rId5"/>
    <p:sldId id="386" r:id="rId6"/>
    <p:sldId id="387" r:id="rId7"/>
    <p:sldId id="388" r:id="rId8"/>
    <p:sldId id="389" r:id="rId9"/>
    <p:sldId id="391" r:id="rId10"/>
    <p:sldId id="392" r:id="rId11"/>
    <p:sldId id="393" r:id="rId12"/>
    <p:sldId id="350" r:id="rId13"/>
  </p:sldIdLst>
  <p:sldSz cx="9144000" cy="5715000" type="screen16x1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47" autoAdjust="0"/>
    <p:restoredTop sz="96259" autoAdjust="0"/>
  </p:normalViewPr>
  <p:slideViewPr>
    <p:cSldViewPr>
      <p:cViewPr>
        <p:scale>
          <a:sx n="110" d="100"/>
          <a:sy n="110" d="100"/>
        </p:scale>
        <p:origin x="-282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82"/>
    </p:cViewPr>
  </p:sorterViewPr>
  <p:notesViewPr>
    <p:cSldViewPr>
      <p:cViewPr varScale="1">
        <p:scale>
          <a:sx n="52" d="100"/>
          <a:sy n="52" d="100"/>
        </p:scale>
        <p:origin x="-2580" y="-90"/>
      </p:cViewPr>
      <p:guideLst>
        <p:guide orient="horz" pos="3132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280" cy="497285"/>
          </a:xfrm>
          <a:prstGeom prst="rect">
            <a:avLst/>
          </a:prstGeom>
        </p:spPr>
        <p:txBody>
          <a:bodyPr vert="horz" lIns="91768" tIns="45885" rIns="91768" bIns="458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120" y="1"/>
            <a:ext cx="2972280" cy="497285"/>
          </a:xfrm>
          <a:prstGeom prst="rect">
            <a:avLst/>
          </a:prstGeom>
        </p:spPr>
        <p:txBody>
          <a:bodyPr vert="horz" lIns="91768" tIns="45885" rIns="91768" bIns="45885" rtlCol="0"/>
          <a:lstStyle>
            <a:lvl1pPr algn="r">
              <a:defRPr sz="1200"/>
            </a:lvl1pPr>
          </a:lstStyle>
          <a:p>
            <a:fld id="{681A36DB-6566-40EF-8EA7-14BEA7D76097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746125"/>
            <a:ext cx="5967412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68" tIns="45885" rIns="91768" bIns="458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282" y="4724995"/>
            <a:ext cx="5485439" cy="4475559"/>
          </a:xfrm>
          <a:prstGeom prst="rect">
            <a:avLst/>
          </a:prstGeom>
        </p:spPr>
        <p:txBody>
          <a:bodyPr vert="horz" lIns="91768" tIns="45885" rIns="91768" bIns="4588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402"/>
            <a:ext cx="2972280" cy="497284"/>
          </a:xfrm>
          <a:prstGeom prst="rect">
            <a:avLst/>
          </a:prstGeom>
        </p:spPr>
        <p:txBody>
          <a:bodyPr vert="horz" lIns="91768" tIns="45885" rIns="91768" bIns="458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120" y="9448402"/>
            <a:ext cx="2972280" cy="497284"/>
          </a:xfrm>
          <a:prstGeom prst="rect">
            <a:avLst/>
          </a:prstGeom>
        </p:spPr>
        <p:txBody>
          <a:bodyPr vert="horz" lIns="91768" tIns="45885" rIns="91768" bIns="45885" rtlCol="0" anchor="b"/>
          <a:lstStyle>
            <a:lvl1pPr algn="r">
              <a:defRPr sz="1200"/>
            </a:lvl1pPr>
          </a:lstStyle>
          <a:p>
            <a:fld id="{3A12AEFC-39C1-4BAA-9D66-A6C9CC88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32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2"/>
          <p:cNvSpPr txBox="1">
            <a:spLocks noGrp="1" noChangeArrowheads="1"/>
          </p:cNvSpPr>
          <p:nvPr/>
        </p:nvSpPr>
        <p:spPr bwMode="auto">
          <a:xfrm>
            <a:off x="3885456" y="9448314"/>
            <a:ext cx="2970946" cy="49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65" tIns="46233" rIns="92465" bIns="46233" anchor="b"/>
          <a:lstStyle/>
          <a:p>
            <a:pPr algn="r"/>
            <a:r>
              <a:rPr lang="ru-RU" sz="1200"/>
              <a:t>1</a:t>
            </a:r>
          </a:p>
        </p:txBody>
      </p:sp>
      <p:sp>
        <p:nvSpPr>
          <p:cNvPr id="6349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8" y="671513"/>
            <a:ext cx="6884987" cy="4303712"/>
          </a:xfrm>
          <a:ln/>
        </p:spPr>
      </p:sp>
      <p:sp>
        <p:nvSpPr>
          <p:cNvPr id="634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7002" y="5795648"/>
            <a:ext cx="5925876" cy="3636672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0515-E20B-45F9-A568-3FB610D27A4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2292-42AB-40B1-8685-A4A927693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16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0515-E20B-45F9-A568-3FB610D27A4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2292-42AB-40B1-8685-A4A927693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61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0515-E20B-45F9-A568-3FB610D27A4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2292-42AB-40B1-8685-A4A927693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0515-E20B-45F9-A568-3FB610D27A4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2292-42AB-40B1-8685-A4A927693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60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0515-E20B-45F9-A568-3FB610D27A4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2292-42AB-40B1-8685-A4A927693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234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0515-E20B-45F9-A568-3FB610D27A4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2292-42AB-40B1-8685-A4A927693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2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0515-E20B-45F9-A568-3FB610D27A4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2292-42AB-40B1-8685-A4A927693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0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0515-E20B-45F9-A568-3FB610D27A4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2292-42AB-40B1-8685-A4A927693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30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0515-E20B-45F9-A568-3FB610D27A4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2292-42AB-40B1-8685-A4A927693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0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0515-E20B-45F9-A568-3FB610D27A4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2292-42AB-40B1-8685-A4A927693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28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F0515-E20B-45F9-A568-3FB610D27A4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2292-42AB-40B1-8685-A4A927693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9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F0515-E20B-45F9-A568-3FB610D27A42}" type="datetimeFigureOut">
              <a:rPr lang="ru-RU" smtClean="0"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72292-42AB-40B1-8685-A4A9276934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0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1" name="Oval 4" hidden="1"/>
          <p:cNvSpPr>
            <a:spLocks noChangeArrowheads="1"/>
          </p:cNvSpPr>
          <p:nvPr/>
        </p:nvSpPr>
        <p:spPr bwMode="auto">
          <a:xfrm>
            <a:off x="63501" y="5609167"/>
            <a:ext cx="63500" cy="52917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551712" y="5017740"/>
            <a:ext cx="2592288" cy="817273"/>
          </a:xfrm>
          <a:prstGeom prst="rect">
            <a:avLst/>
          </a:prstGeom>
        </p:spPr>
        <p:txBody>
          <a:bodyPr/>
          <a:lstStyle/>
          <a:p>
            <a:pPr marL="358775" marR="0" lvl="0" indent="3175" defTabSz="914400" rtl="0" eaLnBrk="1" fontAlgn="base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472" y="553244"/>
            <a:ext cx="336915" cy="111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t="22219" r="13875" b="16991"/>
          <a:stretch/>
        </p:blipFill>
        <p:spPr>
          <a:xfrm>
            <a:off x="111652" y="207285"/>
            <a:ext cx="914722" cy="760703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11652" y="1385844"/>
            <a:ext cx="8924844" cy="31278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/>
              <a:t>Использование потенциала отечественных производителей в ходе мероприятий по </a:t>
            </a:r>
            <a:r>
              <a:rPr lang="ru-RU" sz="3600" b="1" dirty="0" err="1"/>
              <a:t>импортозамещению</a:t>
            </a:r>
            <a:r>
              <a:rPr lang="ru-RU" sz="3600" b="1" dirty="0"/>
              <a:t> при строительстве Третьего пускового </a:t>
            </a:r>
            <a:r>
              <a:rPr lang="ru-RU" sz="3600" b="1" dirty="0" err="1"/>
              <a:t>комлекса</a:t>
            </a:r>
            <a:r>
              <a:rPr lang="ru-RU" sz="3600" b="1" dirty="0"/>
              <a:t> Второй очереди строительства Юго-Западной ТЭЦ в 2015 году</a:t>
            </a:r>
            <a:endParaRPr lang="ru-RU" sz="3600" b="1" dirty="0" smtClean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31912" y="372098"/>
            <a:ext cx="5688631" cy="10137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C00000"/>
                </a:solidFill>
              </a:rPr>
              <a:t>Юго-Западная ТЭЦ</a:t>
            </a:r>
          </a:p>
        </p:txBody>
      </p:sp>
    </p:spTree>
    <p:extLst>
      <p:ext uri="{BB962C8B-B14F-4D97-AF65-F5344CB8AC3E}">
        <p14:creationId xmlns:p14="http://schemas.microsoft.com/office/powerpoint/2010/main" val="2167567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5536" y="769268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3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23684" y="762159"/>
            <a:ext cx="8396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/>
              <a:t>Перечень используемого основного импортного оборудования, отечественные аналоги которого </a:t>
            </a:r>
            <a:r>
              <a:rPr lang="ru-RU" sz="2000" b="1" u="sng" dirty="0" smtClean="0"/>
              <a:t>отсутствуют</a:t>
            </a:r>
            <a:endParaRPr lang="ru-RU" sz="2000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78339"/>
              </p:ext>
            </p:extLst>
          </p:nvPr>
        </p:nvGraphicFramePr>
        <p:xfrm>
          <a:off x="1115616" y="1777380"/>
          <a:ext cx="6786115" cy="295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4095787"/>
                <a:gridCol w="2186272"/>
              </a:tblGrid>
              <a:tr h="5719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п/п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Производитель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9591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1.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Газотурбинные установки </a:t>
                      </a:r>
                      <a:r>
                        <a:rPr lang="en-US" sz="1200" dirty="0">
                          <a:effectLst/>
                        </a:rPr>
                        <a:t>AE</a:t>
                      </a:r>
                      <a:r>
                        <a:rPr lang="ru-RU" sz="1200" dirty="0">
                          <a:effectLst/>
                        </a:rPr>
                        <a:t> 64.3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en-US" sz="1200" dirty="0">
                          <a:effectLst/>
                        </a:rPr>
                        <a:t>WY</a:t>
                      </a:r>
                      <a:r>
                        <a:rPr lang="ru-RU" sz="1200" dirty="0">
                          <a:effectLst/>
                        </a:rPr>
                        <a:t>18</a:t>
                      </a:r>
                      <a:r>
                        <a:rPr lang="en-US" sz="1200" dirty="0">
                          <a:effectLst/>
                        </a:rPr>
                        <a:t>Z</a:t>
                      </a:r>
                      <a:r>
                        <a:rPr lang="ru-RU" sz="1200" dirty="0">
                          <a:effectLst/>
                        </a:rPr>
                        <a:t> мощностью 65,9 МВт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Ansaldo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Energia</a:t>
                      </a:r>
                      <a:r>
                        <a:rPr lang="en-US" sz="1200" dirty="0">
                          <a:effectLst/>
                        </a:rPr>
                        <a:t> S.p.A (</a:t>
                      </a:r>
                      <a:r>
                        <a:rPr lang="ru-RU" sz="1200" dirty="0">
                          <a:effectLst/>
                        </a:rPr>
                        <a:t>Италия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796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Комплектные распределительные устройства электроэнергии класса 110 </a:t>
                      </a:r>
                      <a:r>
                        <a:rPr lang="ru-RU" sz="1200" dirty="0" err="1">
                          <a:effectLst/>
                        </a:rPr>
                        <a:t>кВ</a:t>
                      </a:r>
                      <a:r>
                        <a:rPr lang="ru-RU" sz="1200" dirty="0">
                          <a:effectLst/>
                        </a:rPr>
                        <a:t>  типа </a:t>
                      </a:r>
                      <a:r>
                        <a:rPr lang="en-US" sz="1200" dirty="0">
                          <a:effectLst/>
                        </a:rPr>
                        <a:t>ELK</a:t>
                      </a:r>
                      <a:r>
                        <a:rPr lang="ru-RU" sz="1200" dirty="0">
                          <a:effectLst/>
                        </a:rPr>
                        <a:t> на токи короткого замыкания 63 кА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ABB</a:t>
                      </a:r>
                      <a:r>
                        <a:rPr lang="ru-RU" sz="1200" dirty="0">
                          <a:effectLst/>
                        </a:rPr>
                        <a:t> (Швейцария)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281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Выключатели генераторные </a:t>
                      </a:r>
                      <a:r>
                        <a:rPr lang="ru-RU" sz="1200" dirty="0" err="1">
                          <a:effectLst/>
                        </a:rPr>
                        <a:t>элегазовые</a:t>
                      </a:r>
                      <a:r>
                        <a:rPr lang="ru-RU" sz="1200" dirty="0">
                          <a:effectLst/>
                        </a:rPr>
                        <a:t> класса 110 </a:t>
                      </a:r>
                      <a:r>
                        <a:rPr lang="ru-RU" sz="1200" dirty="0" err="1">
                          <a:effectLst/>
                        </a:rPr>
                        <a:t>кВ</a:t>
                      </a:r>
                      <a:r>
                        <a:rPr lang="ru-RU" sz="1200" dirty="0">
                          <a:effectLst/>
                        </a:rPr>
                        <a:t> типа </a:t>
                      </a:r>
                      <a:r>
                        <a:rPr lang="en-US" sz="1200" dirty="0" smtClean="0">
                          <a:effectLst/>
                        </a:rPr>
                        <a:t>HES</a:t>
                      </a:r>
                      <a:r>
                        <a:rPr lang="ru-RU" sz="1200" dirty="0" smtClean="0">
                          <a:effectLst/>
                        </a:rPr>
                        <a:t>С </a:t>
                      </a:r>
                      <a:r>
                        <a:rPr lang="ru-RU" sz="1200" dirty="0">
                          <a:effectLst/>
                        </a:rPr>
                        <a:t>для турбинных установок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ABB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(Швейцария)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0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-41615"/>
            <a:ext cx="8244408" cy="769268"/>
          </a:xfrm>
        </p:spPr>
        <p:txBody>
          <a:bodyPr>
            <a:noAutofit/>
          </a:bodyPr>
          <a:lstStyle/>
          <a:p>
            <a:pPr algn="l"/>
            <a:r>
              <a:rPr lang="ru-RU" sz="2600" b="1" dirty="0"/>
              <a:t>Среднесрочные и долгосрочные потребности АО «Юго-Западная ТЭЦ» в оборудовании и </a:t>
            </a:r>
            <a:r>
              <a:rPr lang="ru-RU" sz="2600" b="1" dirty="0" smtClean="0"/>
              <a:t>материалах</a:t>
            </a:r>
            <a:endParaRPr lang="ru-RU" sz="26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769268"/>
            <a:ext cx="8568952" cy="466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80" dirty="0"/>
              <a:t>Главной проблемой в вопросах </a:t>
            </a:r>
            <a:r>
              <a:rPr lang="ru-RU" sz="1580" dirty="0" err="1"/>
              <a:t>импортозамещения</a:t>
            </a:r>
            <a:r>
              <a:rPr lang="ru-RU" sz="1580" dirty="0"/>
              <a:t> для АО «Юго-Западная ТЭЦ» в среднесрочной и долгосрочной перспективах являются закупки запасных частей для основного импортного оборудования: газотурбинных установок </a:t>
            </a:r>
            <a:r>
              <a:rPr lang="en-US" sz="1580" dirty="0"/>
              <a:t>AE</a:t>
            </a:r>
            <a:r>
              <a:rPr lang="ru-RU" sz="1580" dirty="0"/>
              <a:t> 64.3</a:t>
            </a:r>
            <a:r>
              <a:rPr lang="en-US" sz="1580" dirty="0"/>
              <a:t>A</a:t>
            </a:r>
            <a:r>
              <a:rPr lang="ru-RU" sz="1580" dirty="0"/>
              <a:t>-</a:t>
            </a:r>
            <a:r>
              <a:rPr lang="en-US" sz="1580" dirty="0"/>
              <a:t>WY</a:t>
            </a:r>
            <a:r>
              <a:rPr lang="ru-RU" sz="1580" dirty="0"/>
              <a:t>18</a:t>
            </a:r>
            <a:r>
              <a:rPr lang="en-US" sz="1580" dirty="0"/>
              <a:t>Z</a:t>
            </a:r>
            <a:r>
              <a:rPr lang="ru-RU" sz="1580" dirty="0"/>
              <a:t> производства </a:t>
            </a:r>
            <a:r>
              <a:rPr lang="en-US" sz="1580" dirty="0" err="1"/>
              <a:t>Ansaldo</a:t>
            </a:r>
            <a:r>
              <a:rPr lang="en-US" sz="1580" dirty="0"/>
              <a:t> </a:t>
            </a:r>
            <a:r>
              <a:rPr lang="en-US" sz="1580" dirty="0" err="1"/>
              <a:t>Energia</a:t>
            </a:r>
            <a:r>
              <a:rPr lang="en-US" sz="1580" dirty="0"/>
              <a:t> S</a:t>
            </a:r>
            <a:r>
              <a:rPr lang="ru-RU" sz="1580" dirty="0"/>
              <a:t>.</a:t>
            </a:r>
            <a:r>
              <a:rPr lang="en-US" sz="1580" dirty="0"/>
              <a:t>p</a:t>
            </a:r>
            <a:r>
              <a:rPr lang="ru-RU" sz="1580" dirty="0"/>
              <a:t>.</a:t>
            </a:r>
            <a:r>
              <a:rPr lang="en-US" sz="1580" dirty="0"/>
              <a:t>A </a:t>
            </a:r>
            <a:r>
              <a:rPr lang="ru-RU" sz="1580" dirty="0"/>
              <a:t>(Италия), </a:t>
            </a:r>
            <a:r>
              <a:rPr lang="ru-RU" sz="1580" dirty="0" err="1"/>
              <a:t>газодожимных</a:t>
            </a:r>
            <a:r>
              <a:rPr lang="ru-RU" sz="1580" dirty="0"/>
              <a:t> компрессоров производства </a:t>
            </a:r>
            <a:r>
              <a:rPr lang="en-US" sz="1580" dirty="0"/>
              <a:t>Cameron LTD</a:t>
            </a:r>
            <a:r>
              <a:rPr lang="ru-RU" sz="1580" dirty="0"/>
              <a:t> (США).</a:t>
            </a:r>
          </a:p>
          <a:p>
            <a:pPr algn="l"/>
            <a:endParaRPr lang="ru-RU" sz="1580" dirty="0" smtClean="0"/>
          </a:p>
          <a:p>
            <a:pPr algn="l"/>
            <a:r>
              <a:rPr lang="ru-RU" sz="1580" dirty="0" smtClean="0"/>
              <a:t>Основная </a:t>
            </a:r>
            <a:r>
              <a:rPr lang="ru-RU" sz="1580" dirty="0"/>
              <a:t>затратная часть приходится на закупку турбинных лопаток ротора и компрессора газотурбинных установок – как основной расходной статьи. Рынок импортных газотурбинных установок в РФ насчитывает около 200 установок, при этом изготовление турбинных лопаток отсутствует.</a:t>
            </a:r>
          </a:p>
          <a:p>
            <a:pPr algn="l"/>
            <a:endParaRPr lang="ru-RU" sz="1580" dirty="0" smtClean="0"/>
          </a:p>
          <a:p>
            <a:pPr algn="l"/>
            <a:r>
              <a:rPr lang="ru-RU" sz="1580" dirty="0" smtClean="0"/>
              <a:t>С </a:t>
            </a:r>
            <a:r>
              <a:rPr lang="ru-RU" sz="1580" dirty="0"/>
              <a:t>российскими производителями специалистами нашего предприятия успешно ведется постоянная интенсивная, дающая результаты  работа по подбору отечественных аналогов запасных частей и расходных материалов в области дожимных компрессоров (ОАО «</a:t>
            </a:r>
            <a:r>
              <a:rPr lang="ru-RU" sz="1580" dirty="0" err="1"/>
              <a:t>Казанькомпрессормаш</a:t>
            </a:r>
            <a:r>
              <a:rPr lang="ru-RU" sz="1580" dirty="0"/>
              <a:t>»), насосного оборудования (Группа «ГМС», ООО «Новая Сила»), запорно-регулирующей арматуры (ЗАО «АРКОР», ЗАО «НПФ «</a:t>
            </a:r>
            <a:r>
              <a:rPr lang="ru-RU" sz="1580" dirty="0" err="1"/>
              <a:t>Флейм</a:t>
            </a:r>
            <a:r>
              <a:rPr lang="ru-RU" sz="1580" dirty="0"/>
              <a:t>», ОАО «АБС </a:t>
            </a:r>
            <a:r>
              <a:rPr lang="ru-RU" sz="1580" dirty="0" err="1"/>
              <a:t>ЗЭиМ</a:t>
            </a:r>
            <a:r>
              <a:rPr lang="ru-RU" sz="1580" dirty="0"/>
              <a:t> Автоматизация), распределительных устройств собственных нужд (ООО «</a:t>
            </a:r>
            <a:r>
              <a:rPr lang="ru-RU" sz="1580" dirty="0" err="1"/>
              <a:t>СевЗапЭнергоМаш</a:t>
            </a:r>
            <a:r>
              <a:rPr lang="ru-RU" sz="1580" dirty="0"/>
              <a:t>»), котельного оборудования (ОАО «Подольский машиностроительный завод»), автоматизации систем управления технологическими процессами (ЗАО «</a:t>
            </a:r>
            <a:r>
              <a:rPr lang="ru-RU" sz="1580" dirty="0" err="1"/>
              <a:t>Интеравтоматика</a:t>
            </a:r>
            <a:r>
              <a:rPr lang="ru-RU" sz="1580" dirty="0"/>
              <a:t>», ООО «НПО «Ракурс»), масел и смазок (ООО «ГАЗПРОМНЕФТЬ-Смазочные материалы», ООО «Кратер»).</a:t>
            </a:r>
          </a:p>
        </p:txBody>
      </p:sp>
    </p:spTree>
    <p:extLst>
      <p:ext uri="{BB962C8B-B14F-4D97-AF65-F5344CB8AC3E}">
        <p14:creationId xmlns:p14="http://schemas.microsoft.com/office/powerpoint/2010/main" val="418513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520417" y="1705372"/>
            <a:ext cx="792088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0830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228865"/>
            <a:ext cx="7128792" cy="252371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Вступительная </a:t>
            </a:r>
            <a:r>
              <a:rPr lang="ru-RU" sz="2800" b="1" dirty="0" smtClean="0"/>
              <a:t>часть</a:t>
            </a:r>
            <a:endParaRPr lang="ru-RU" sz="28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92080" y="841276"/>
            <a:ext cx="3600400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400" b="1" dirty="0" smtClean="0"/>
              <a:t>Юго-Западная </a:t>
            </a:r>
            <a:r>
              <a:rPr lang="ru-RU" sz="1400" b="1" dirty="0"/>
              <a:t>ТЭ</a:t>
            </a:r>
            <a:r>
              <a:rPr lang="ru-RU" sz="1400" dirty="0"/>
              <a:t>Ц является парогазовой электростанцией, является базовым источником тепло и электроснабжения для новых кварталов в Кировском и Красносельском районах, строительство которых предусмотрено в рамках реализации национального проекта «Доступное и комфортное жилье», президентской программы «Жилье Ветеранам Великой Отечественной Войны».</a:t>
            </a:r>
          </a:p>
          <a:p>
            <a:pPr algn="l"/>
            <a:endParaRPr lang="ru-RU" sz="1400" dirty="0" smtClean="0"/>
          </a:p>
          <a:p>
            <a:pPr algn="l"/>
            <a:r>
              <a:rPr lang="ru-RU" sz="1400" dirty="0" smtClean="0"/>
              <a:t>Приморская </a:t>
            </a:r>
            <a:r>
              <a:rPr lang="ru-RU" sz="1400" dirty="0"/>
              <a:t>Юго-Западная часть города определена генеральным планом как приоритетная зона для жилищного и инвестиционного строительства. Юго-Западная ТЭЦ является единственным источником теплоснабжения вновь застраиваемых жилых районов юго-западной приморской части Санкт-Петербурга.</a:t>
            </a:r>
          </a:p>
          <a:p>
            <a:pPr algn="just"/>
            <a:endParaRPr lang="ru-RU" sz="1400" dirty="0"/>
          </a:p>
        </p:txBody>
      </p:sp>
      <p:pic>
        <p:nvPicPr>
          <p:cNvPr id="1026" name="Picture 2" descr="http://www.restate.ru/images/baltic_pea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3324"/>
            <a:ext cx="489654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3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5536" y="769268"/>
            <a:ext cx="8424936" cy="466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ru-RU" sz="1900" dirty="0" smtClean="0"/>
          </a:p>
          <a:p>
            <a:pPr algn="just"/>
            <a:endParaRPr lang="ru-RU" sz="1900" dirty="0" smtClean="0"/>
          </a:p>
          <a:p>
            <a:pPr algn="just"/>
            <a:endParaRPr lang="ru-RU" sz="1900" dirty="0"/>
          </a:p>
          <a:p>
            <a:pPr algn="just"/>
            <a:endParaRPr lang="ru-RU" sz="1900" dirty="0" smtClean="0"/>
          </a:p>
          <a:p>
            <a:pPr algn="just"/>
            <a:endParaRPr lang="ru-RU" sz="1900" dirty="0"/>
          </a:p>
          <a:p>
            <a:pPr algn="just"/>
            <a:endParaRPr lang="ru-RU" sz="1900" dirty="0" smtClean="0"/>
          </a:p>
          <a:p>
            <a:pPr algn="just"/>
            <a:endParaRPr lang="ru-RU" sz="1900" dirty="0" smtClean="0"/>
          </a:p>
          <a:p>
            <a:pPr algn="just"/>
            <a:endParaRPr lang="ru-RU" sz="1900" dirty="0"/>
          </a:p>
          <a:p>
            <a:pPr algn="just"/>
            <a:r>
              <a:rPr lang="ru-RU" sz="1900" dirty="0" smtClean="0"/>
              <a:t>Необходимость </a:t>
            </a:r>
            <a:r>
              <a:rPr lang="ru-RU" sz="1900" dirty="0"/>
              <a:t>строительства </a:t>
            </a:r>
            <a:r>
              <a:rPr lang="ru-RU" sz="1900" dirty="0" smtClean="0"/>
              <a:t>определена </a:t>
            </a:r>
            <a:endParaRPr lang="ru-RU" sz="1900" dirty="0"/>
          </a:p>
          <a:p>
            <a:pPr marL="285750" lvl="0" indent="-285750" algn="just" eaLnBrk="0" fontAlgn="base" hangingPunct="0">
              <a:buFont typeface="Arial" panose="020B0604020202020204" pitchFamily="34" charset="0"/>
              <a:buChar char="•"/>
            </a:pPr>
            <a:r>
              <a:rPr lang="ru-RU" sz="1900" dirty="0" smtClean="0"/>
              <a:t>Генеральным </a:t>
            </a:r>
            <a:r>
              <a:rPr lang="ru-RU" sz="1900" dirty="0"/>
              <a:t>планом Санкт-Петербурга, утвержденным Законом Санкт-Петербурга № 728-99 от 21.12.2005;</a:t>
            </a:r>
          </a:p>
          <a:p>
            <a:pPr marL="285750" lvl="0" indent="-285750" algn="just" eaLnBrk="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Генеральными схемами электро- и теплоснабжения Санкт-Петербурга на период до 2015 года с перспективой до 2025 года, утвержденные постановлениями Правительства Санкт-Петербурга № 734 от 03.07.2007 и № 1661 от 25.12.2007;</a:t>
            </a:r>
          </a:p>
          <a:p>
            <a:pPr marL="285750" lvl="0" indent="-285750" algn="just" eaLnBrk="0" fontAlgn="base" hangingPunct="0">
              <a:buFont typeface="Arial" panose="020B0604020202020204" pitchFamily="34" charset="0"/>
              <a:buChar char="•"/>
            </a:pPr>
            <a:r>
              <a:rPr lang="ru-RU" sz="1900" dirty="0"/>
              <a:t>Генеральной схемой размещения объектов электроэнергетики до 2020 года, утвержденная распоряжением Правительства РФ № 215-р от 22.02.2008</a:t>
            </a:r>
            <a:r>
              <a:rPr lang="ru-RU" sz="1900" dirty="0" smtClean="0"/>
              <a:t>.</a:t>
            </a:r>
          </a:p>
          <a:p>
            <a:pPr lvl="0" algn="just" eaLnBrk="0" fontAlgn="base" hangingPunct="0"/>
            <a:endParaRPr lang="ru-RU" sz="1900" dirty="0" smtClean="0"/>
          </a:p>
          <a:p>
            <a:pPr lvl="0" algn="just" eaLnBrk="0" fontAlgn="base" hangingPunct="0"/>
            <a:endParaRPr lang="ru-RU" sz="1900" dirty="0"/>
          </a:p>
          <a:p>
            <a:pPr marL="285750" lvl="0" indent="-285750" algn="just" eaLnBrk="0" fontAlgn="base" hangingPunct="0">
              <a:buFont typeface="Arial" panose="020B0604020202020204" pitchFamily="34" charset="0"/>
              <a:buChar char="•"/>
            </a:pPr>
            <a:endParaRPr lang="ru-RU" sz="1900" dirty="0" smtClean="0"/>
          </a:p>
          <a:p>
            <a:pPr marL="285750" lvl="0" indent="-285750" algn="just" eaLnBrk="0" fontAlgn="base" hangingPunct="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lvl="0" indent="-285750" algn="just" eaLnBrk="0" fontAlgn="base" hangingPunct="0">
              <a:buFont typeface="Arial" panose="020B0604020202020204" pitchFamily="34" charset="0"/>
              <a:buChar char="•"/>
            </a:pPr>
            <a:endParaRPr lang="ru-RU" sz="1900" dirty="0" smtClean="0"/>
          </a:p>
          <a:p>
            <a:pPr marL="285750" lvl="0" indent="-285750" algn="just" eaLnBrk="0" fontAlgn="base" hangingPunct="0">
              <a:buFont typeface="Arial" panose="020B0604020202020204" pitchFamily="34" charset="0"/>
              <a:buChar char="•"/>
            </a:pPr>
            <a:endParaRPr lang="ru-RU" sz="1900" dirty="0"/>
          </a:p>
          <a:p>
            <a:pPr marL="285750" lvl="0" indent="-285750" algn="just" eaLnBrk="0" fontAlgn="base" hangingPunct="0">
              <a:buFont typeface="Arial" panose="020B0604020202020204" pitchFamily="34" charset="0"/>
              <a:buChar char="•"/>
            </a:pPr>
            <a:endParaRPr lang="ru-RU" sz="1900" dirty="0" smtClean="0"/>
          </a:p>
          <a:p>
            <a:pPr marL="285750" lvl="0" indent="-285750" algn="just" eaLnBrk="0" fontAlgn="base" hangingPunct="0">
              <a:buFont typeface="Arial" panose="020B0604020202020204" pitchFamily="34" charset="0"/>
              <a:buChar char="•"/>
            </a:pP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0204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79308" y="769268"/>
            <a:ext cx="806489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/>
              <a:t>Первая очередь станции (электрическая мощность – 200 МВт, тепловая – 225 Гкал/ч) введена в эксплуатацию в </a:t>
            </a:r>
            <a:r>
              <a:rPr lang="en-US" sz="2000" dirty="0"/>
              <a:t>IV</a:t>
            </a:r>
            <a:r>
              <a:rPr lang="ru-RU" sz="2000" dirty="0"/>
              <a:t>-м квартале 2011 года. В настоящее время заканчивается строительство 3-го пускового комплекса второй очереди станции (электрической мощностью 300 МВт, тепловой мощностью 215 Гкал/ч).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9508"/>
            <a:ext cx="3059424" cy="200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9508"/>
            <a:ext cx="3148425" cy="200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2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5763"/>
            <a:ext cx="4589776" cy="313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13304" y="785004"/>
            <a:ext cx="3907168" cy="4664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dirty="0"/>
              <a:t>Компоновка станции является уникальной, на ней применены парогазовые технологии бинарного цикла с использованием </a:t>
            </a:r>
            <a:r>
              <a:rPr lang="ru-RU" sz="1800" dirty="0" err="1"/>
              <a:t>энерго</a:t>
            </a:r>
            <a:r>
              <a:rPr lang="ru-RU" sz="1800" dirty="0"/>
              <a:t>-эффективного генерирующего оборудования и оптимального распределения тепловых нагрузок между источниками теплоснабжения. КПД блока ПГУ-200 составляет 53,3%; коэффициент полезного использования топлива – 85%; содержание оксидов азота в уходящем газе – 30 </a:t>
            </a:r>
            <a:r>
              <a:rPr lang="ru-RU" sz="1800" dirty="0" smtClean="0"/>
              <a:t>мг/м3.</a:t>
            </a:r>
          </a:p>
          <a:p>
            <a:pPr algn="l"/>
            <a:endParaRPr lang="ru-RU" sz="1800" dirty="0"/>
          </a:p>
          <a:p>
            <a:pPr algn="l"/>
            <a:r>
              <a:rPr lang="ru-RU" sz="1800" dirty="0" smtClean="0"/>
              <a:t>На </a:t>
            </a:r>
            <a:r>
              <a:rPr lang="ru-RU" sz="1800" dirty="0"/>
              <a:t>предприятии трудится 278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38187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697260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Результаты мероприятий по </a:t>
            </a:r>
            <a:r>
              <a:rPr lang="ru-RU" sz="2800" b="1" dirty="0" err="1"/>
              <a:t>импортозамещению</a:t>
            </a:r>
            <a:r>
              <a:rPr lang="ru-RU" sz="2800" b="1" dirty="0"/>
              <a:t> в 2015 году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769268"/>
            <a:ext cx="8424936" cy="466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1620" dirty="0"/>
              <a:t>Во исполнение Плана первоочередных мероприятий по обеспечению устойчивого развития экономики и социальной стабильности   в Санкт-Петербурге в 2015 году и на 2016-2017 годы (утвержден распоряжением Правительства Санкт-Петербурга от 12 февраля 2015г. № 10-рп)  на АО «Юго-Западная ТЭЦ» реализуется План мероприятий по работе в области </a:t>
            </a:r>
            <a:r>
              <a:rPr lang="ru-RU" sz="1620" dirty="0" err="1"/>
              <a:t>импортозамещения</a:t>
            </a:r>
            <a:r>
              <a:rPr lang="ru-RU" sz="1620" dirty="0"/>
              <a:t>, разработанный Комитетом по энергетике и инженерному обеспечению.</a:t>
            </a:r>
          </a:p>
          <a:p>
            <a:pPr algn="just"/>
            <a:endParaRPr lang="ru-RU" sz="1620" dirty="0" smtClean="0"/>
          </a:p>
          <a:p>
            <a:pPr algn="just"/>
            <a:r>
              <a:rPr lang="ru-RU" sz="1620" dirty="0" smtClean="0"/>
              <a:t>Приказом </a:t>
            </a:r>
            <a:r>
              <a:rPr lang="ru-RU" sz="1620" dirty="0"/>
              <a:t>№ 155 от 24.04.2015г. на предприятии создан научно-технический совет,</a:t>
            </a:r>
          </a:p>
          <a:p>
            <a:pPr algn="just"/>
            <a:r>
              <a:rPr lang="ru-RU" sz="1620" dirty="0"/>
              <a:t>утверждены Положение о научно-техническом совете (далее – НТС)  и План работы НТС на 2015 год. </a:t>
            </a:r>
          </a:p>
          <a:p>
            <a:pPr algn="just"/>
            <a:endParaRPr lang="ru-RU" sz="1620" dirty="0" smtClean="0"/>
          </a:p>
          <a:p>
            <a:pPr algn="just"/>
            <a:r>
              <a:rPr lang="ru-RU" sz="1620" dirty="0" smtClean="0"/>
              <a:t>На </a:t>
            </a:r>
            <a:r>
              <a:rPr lang="ru-RU" sz="1620" dirty="0"/>
              <a:t>предприятии проводится планомерная работа по замене импортного оборудования, комплектующих к нему и материалов на отечественные аналоги, что находит свое отражение в Технических заданиях на проведение открытых конкурсов, аукционов и запросов предложений.  На данный момент состоялось 14 заседаний НТС. Все закупки импортного оборудования, материалов и запасных частей осуществляются только в случае отсутствия возможности их изготовления отечественными производителями после рассмотрения и утверждения НТС Комитета по энергетике и инженерному обеспечению объективности данных закупок.</a:t>
            </a:r>
          </a:p>
        </p:txBody>
      </p:sp>
    </p:spTree>
    <p:extLst>
      <p:ext uri="{BB962C8B-B14F-4D97-AF65-F5344CB8AC3E}">
        <p14:creationId xmlns:p14="http://schemas.microsoft.com/office/powerpoint/2010/main" val="323122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5536" y="769268"/>
            <a:ext cx="8424936" cy="466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30" dirty="0"/>
              <a:t>В 2015 году при закупках оборудования, материалов, услуг для проведения ремонтной компании и  обеспечения безаварийной эксплуатационной деятельности удалось полностью перейти на продукцию российских производителей по следующим номенклатурным группам: подшипники качения и скольжения, фильтрующие элементы  для основного и вспомогательного оборудования, масла технологические и смазки для основного и вспомогательного оборудования</a:t>
            </a:r>
            <a:r>
              <a:rPr lang="ru-RU" sz="1730" dirty="0" smtClean="0"/>
              <a:t>.</a:t>
            </a:r>
          </a:p>
          <a:p>
            <a:pPr algn="l"/>
            <a:endParaRPr lang="ru-RU" sz="1730" dirty="0"/>
          </a:p>
          <a:p>
            <a:pPr algn="l"/>
            <a:r>
              <a:rPr lang="ru-RU" sz="1730" dirty="0"/>
              <a:t>При закупках оборудования для строительства 3-го пускового комплекса второй очереди строительства в 2015 году после согласования с генеральным проектировщиком закупались изготовленные только российскими производителями запорно-регулирующая арматура, электроприводы для управления арматурой, кабель силовой и контрольный, </a:t>
            </a:r>
            <a:r>
              <a:rPr lang="ru-RU" sz="1730" dirty="0" err="1"/>
              <a:t>газодожимные</a:t>
            </a:r>
            <a:r>
              <a:rPr lang="ru-RU" sz="1730" dirty="0"/>
              <a:t> компрессорные установки, турбинное масло. </a:t>
            </a:r>
            <a:endParaRPr lang="ru-RU" sz="1730" dirty="0" smtClean="0"/>
          </a:p>
          <a:p>
            <a:pPr algn="l"/>
            <a:r>
              <a:rPr lang="ru-RU" sz="1730" dirty="0" smtClean="0"/>
              <a:t>  </a:t>
            </a:r>
            <a:endParaRPr lang="ru-RU" sz="1730" dirty="0"/>
          </a:p>
          <a:p>
            <a:pPr algn="l"/>
            <a:r>
              <a:rPr lang="ru-RU" sz="1730" dirty="0"/>
              <a:t>Средневзвешенный экономический эффект от перехода на реализованные уже отечественные аналоги импортного оборудования, комплектующих и материалов (далее – НМЦ)  на период всего жизненного цикла   НМЦ по оценкам специалистов предприятия составляет не менее 30% от их стоимости.     </a:t>
            </a:r>
          </a:p>
        </p:txBody>
      </p:sp>
    </p:spTree>
    <p:extLst>
      <p:ext uri="{BB962C8B-B14F-4D97-AF65-F5344CB8AC3E}">
        <p14:creationId xmlns:p14="http://schemas.microsoft.com/office/powerpoint/2010/main" val="8905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5536" y="769268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3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23684" y="762159"/>
            <a:ext cx="8396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/>
              <a:t>Перечень замещенного основного оборудования и материалов на отечественные аналоги в 2015 году</a:t>
            </a:r>
            <a:endParaRPr lang="ru-RU" sz="2000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71153"/>
              </p:ext>
            </p:extLst>
          </p:nvPr>
        </p:nvGraphicFramePr>
        <p:xfrm>
          <a:off x="467544" y="1470045"/>
          <a:ext cx="8396789" cy="3860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138"/>
                <a:gridCol w="2835599"/>
                <a:gridCol w="2564526"/>
                <a:gridCol w="2564526"/>
              </a:tblGrid>
              <a:tr h="391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продукции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импортного производства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Запроектировано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Поставки в 2015 году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</a:tr>
              <a:tr h="391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Газодожимные</a:t>
                      </a:r>
                      <a:r>
                        <a:rPr lang="ru-RU" sz="1200" dirty="0">
                          <a:effectLst/>
                        </a:rPr>
                        <a:t> компрессорные установки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</a:t>
                      </a:r>
                      <a:r>
                        <a:rPr lang="en-US" sz="1200" dirty="0" err="1">
                          <a:effectLst/>
                        </a:rPr>
                        <a:t>Mountin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Energia</a:t>
                      </a:r>
                      <a:r>
                        <a:rPr lang="en-US" sz="1200" dirty="0">
                          <a:effectLst/>
                        </a:rPr>
                        <a:t> Corp (</a:t>
                      </a:r>
                      <a:r>
                        <a:rPr lang="ru-RU" sz="1200" dirty="0">
                          <a:effectLst/>
                        </a:rPr>
                        <a:t>США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ОАО «</a:t>
                      </a:r>
                      <a:r>
                        <a:rPr lang="ru-RU" sz="1200" dirty="0" err="1">
                          <a:effectLst/>
                        </a:rPr>
                        <a:t>Казанькомпрессормаш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</a:tr>
              <a:tr h="2635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Контрольный кабель с медной жилой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LapKABEL</a:t>
                      </a:r>
                      <a:r>
                        <a:rPr lang="ru-RU" sz="1200" dirty="0">
                          <a:effectLst/>
                        </a:rPr>
                        <a:t> (Финляндия)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ОАО «</a:t>
                      </a:r>
                      <a:r>
                        <a:rPr lang="ru-RU" sz="1200" dirty="0" err="1">
                          <a:effectLst/>
                        </a:rPr>
                        <a:t>Кавказкабель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</a:tr>
              <a:tr h="996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Запорная арматура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NAVAL </a:t>
                      </a:r>
                      <a:r>
                        <a:rPr lang="ru-RU" sz="1200" dirty="0">
                          <a:effectLst/>
                        </a:rPr>
                        <a:t>(Финляндия)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GEFA</a:t>
                      </a:r>
                      <a:r>
                        <a:rPr lang="ru-RU" sz="1200" dirty="0">
                          <a:effectLst/>
                        </a:rPr>
                        <a:t> (Германия)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HOGFORS</a:t>
                      </a:r>
                      <a:r>
                        <a:rPr lang="ru-RU" sz="1200" dirty="0">
                          <a:effectLst/>
                        </a:rPr>
                        <a:t> (Финляндия)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ЗАО «АРКОР»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ЗАО «НПФ «</a:t>
                      </a:r>
                      <a:r>
                        <a:rPr lang="ru-RU" sz="1200" dirty="0" err="1">
                          <a:effectLst/>
                        </a:rPr>
                        <a:t>Флейм</a:t>
                      </a:r>
                      <a:r>
                        <a:rPr lang="ru-RU" sz="1200" dirty="0">
                          <a:effectLst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ЗАО «РОУ»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ЗАО «НПП «Автоматика»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ООО «БЗТА»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</a:tr>
              <a:tr h="184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Электроприводы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AUMA </a:t>
                      </a:r>
                      <a:r>
                        <a:rPr lang="ru-RU" sz="1200" dirty="0">
                          <a:effectLst/>
                        </a:rPr>
                        <a:t>(Германия)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ОАО «АБС </a:t>
                      </a:r>
                      <a:r>
                        <a:rPr lang="ru-RU" sz="1200" dirty="0" err="1">
                          <a:effectLst/>
                        </a:rPr>
                        <a:t>ЗЭиМ</a:t>
                      </a:r>
                      <a:r>
                        <a:rPr lang="ru-RU" sz="1200" dirty="0">
                          <a:effectLst/>
                        </a:rPr>
                        <a:t> Автоматизация»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</a:tr>
              <a:tr h="593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Фильтрующие элементы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CAMFILL </a:t>
                      </a:r>
                      <a:r>
                        <a:rPr lang="ru-RU" sz="1200" dirty="0">
                          <a:effectLst/>
                        </a:rPr>
                        <a:t>(Швеция)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ООО «Завод Фильтрационные Системы»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ООО «Воздушные фильтры»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</a:tr>
              <a:tr h="205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Насосы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GRUNDFOS</a:t>
                      </a:r>
                      <a:r>
                        <a:rPr lang="ru-RU" sz="1200" dirty="0">
                          <a:effectLst/>
                        </a:rPr>
                        <a:t> (Дания)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ЗАО «Взлет»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</a:tr>
              <a:tr h="391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Масла технические и смазки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AGIP (</a:t>
                      </a:r>
                      <a:r>
                        <a:rPr lang="ru-RU" sz="1200" dirty="0">
                          <a:effectLst/>
                        </a:rPr>
                        <a:t>Италия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Gardner Denver (</a:t>
                      </a:r>
                      <a:r>
                        <a:rPr lang="ru-RU" sz="1200" dirty="0">
                          <a:effectLst/>
                        </a:rPr>
                        <a:t>США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ООО «ГАЗПРОМНЕФТЬ-Смазочные материалы»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</a:tr>
              <a:tr h="232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Кабельные металлоконструкции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BATTERMAN</a:t>
                      </a:r>
                      <a:r>
                        <a:rPr lang="ru-RU" sz="1200" dirty="0">
                          <a:effectLst/>
                        </a:rPr>
                        <a:t> (Германия)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ООО «ДКС»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53" marR="517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5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5536" y="769268"/>
            <a:ext cx="842493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73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23684" y="762159"/>
            <a:ext cx="83967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/>
              <a:t>Работа по замещению импортного оборудования и материалов при реконструкции и строительстве в 2015 году</a:t>
            </a:r>
            <a:endParaRPr lang="ru-RU" sz="2000" u="sng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278594"/>
              </p:ext>
            </p:extLst>
          </p:nvPr>
        </p:nvGraphicFramePr>
        <p:xfrm>
          <a:off x="5508103" y="1509572"/>
          <a:ext cx="3290852" cy="24931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5426"/>
                <a:gridCol w="1645426"/>
              </a:tblGrid>
              <a:tr h="601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 импортного замещенного оборудования и материалов в 2015 году, руб., с НДС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Стоимость закупленных отечественных аналогов оборудования и материалов в 2015 году, руб. с НДС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667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461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549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</a:rPr>
                        <a:t>Экономический 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эффект </a:t>
                      </a: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</a:rPr>
                        <a:t>составляет </a:t>
                      </a:r>
                      <a:r>
                        <a:rPr lang="ru-RU" sz="1400" u="sng" dirty="0">
                          <a:solidFill>
                            <a:schemeClr val="tx1"/>
                          </a:solidFill>
                          <a:effectLst/>
                        </a:rPr>
                        <a:t>206 </a:t>
                      </a:r>
                      <a:r>
                        <a:rPr lang="ru-RU" sz="1400" u="sng" dirty="0" smtClean="0">
                          <a:solidFill>
                            <a:schemeClr val="tx1"/>
                          </a:solidFill>
                          <a:effectLst/>
                        </a:rPr>
                        <a:t>млн. руб.</a:t>
                      </a:r>
                      <a:endParaRPr lang="ru-RU" sz="1400" u="sng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9" y="2209428"/>
            <a:ext cx="4918250" cy="31609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04613" y="1551449"/>
            <a:ext cx="4968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Экономический эффект от реализации мероприятий по </a:t>
            </a:r>
            <a:r>
              <a:rPr lang="ru-RU" b="1" dirty="0" err="1"/>
              <a:t>импортозамещению</a:t>
            </a:r>
            <a:r>
              <a:rPr lang="ru-RU" b="1" dirty="0"/>
              <a:t> в 2015 г.</a:t>
            </a:r>
          </a:p>
        </p:txBody>
      </p:sp>
    </p:spTree>
    <p:extLst>
      <p:ext uri="{BB962C8B-B14F-4D97-AF65-F5344CB8AC3E}">
        <p14:creationId xmlns:p14="http://schemas.microsoft.com/office/powerpoint/2010/main" val="6421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7094</TotalTime>
  <Words>1104</Words>
  <Application>Microsoft Office PowerPoint</Application>
  <PresentationFormat>Экран (16:10)</PresentationFormat>
  <Paragraphs>114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Вступительная часть</vt:lpstr>
      <vt:lpstr>Презентация PowerPoint</vt:lpstr>
      <vt:lpstr>Презентация PowerPoint</vt:lpstr>
      <vt:lpstr>Презентация PowerPoint</vt:lpstr>
      <vt:lpstr>Результаты мероприятий по импортозамещению в 2015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Среднесрочные и долгосрочные потребности АО «Юго-Западная ТЭЦ» в оборудовании и материалах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Производственный отчет за 2013 год</dc:title>
  <dc:creator>Синицына Е.H.</dc:creator>
  <cp:lastModifiedBy>Коломиец А.Г.</cp:lastModifiedBy>
  <cp:revision>832</cp:revision>
  <cp:lastPrinted>2015-10-26T11:00:26Z</cp:lastPrinted>
  <dcterms:created xsi:type="dcterms:W3CDTF">2013-01-23T06:19:08Z</dcterms:created>
  <dcterms:modified xsi:type="dcterms:W3CDTF">2015-10-27T06:31:07Z</dcterms:modified>
</cp:coreProperties>
</file>